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HB" initials="o" lastIdx="5" clrIdx="0">
    <p:extLst>
      <p:ext uri="{19B8F6BF-5375-455C-9EA6-DF929625EA0E}">
        <p15:presenceInfo xmlns:p15="http://schemas.microsoft.com/office/powerpoint/2012/main" userId="OH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5C2E"/>
    <a:srgbClr val="FFFFFF"/>
    <a:srgbClr val="0033CC"/>
    <a:srgbClr val="BDD7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23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3301589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223870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591856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892518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47622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3982791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30748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032011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426067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930639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A63093-5EB9-4E4A-9762-D1BCD07C7B5F}" type="datetimeFigureOut">
              <a:rPr kumimoji="1" lang="ja-JP" altLang="en-US" smtClean="0"/>
              <a:t>2024/12/2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597755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4A63093-5EB9-4E4A-9762-D1BCD07C7B5F}" type="datetimeFigureOut">
              <a:rPr kumimoji="1" lang="ja-JP" altLang="en-US" smtClean="0"/>
              <a:t>2024/12/2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948A144-CE48-422E-963C-277E46C6F56E}" type="slidenum">
              <a:rPr kumimoji="1" lang="ja-JP" altLang="en-US" smtClean="0"/>
              <a:t>‹#›</a:t>
            </a:fld>
            <a:endParaRPr kumimoji="1" lang="ja-JP" altLang="en-US"/>
          </a:p>
        </p:txBody>
      </p:sp>
    </p:spTree>
    <p:extLst>
      <p:ext uri="{BB962C8B-B14F-4D97-AF65-F5344CB8AC3E}">
        <p14:creationId xmlns:p14="http://schemas.microsoft.com/office/powerpoint/2010/main" val="13216897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eminar-toiawase@ohebashi.com"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935D726-2743-4F08-878B-E4B74237B6E1}"/>
              </a:ext>
            </a:extLst>
          </p:cNvPr>
          <p:cNvSpPr txBox="1"/>
          <p:nvPr/>
        </p:nvSpPr>
        <p:spPr>
          <a:xfrm>
            <a:off x="78173" y="3044520"/>
            <a:ext cx="6696000" cy="923330"/>
          </a:xfrm>
          <a:prstGeom prst="rect">
            <a:avLst/>
          </a:prstGeom>
          <a:noFill/>
        </p:spPr>
        <p:txBody>
          <a:bodyPr wrap="square" rtlCol="0">
            <a:spAutoFit/>
          </a:bodyPr>
          <a:lstStyle/>
          <a:p>
            <a:pPr algn="ct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医療の質改善・患者安全セミナー（第</a:t>
            </a:r>
            <a:r>
              <a:rPr kumimoji="1" lang="en-US" altLang="ja-JP"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3</a:t>
            </a: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回）</a:t>
            </a:r>
            <a:endParaRPr kumimoji="1" lang="en-US" altLang="ja-JP"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2200" b="1" dirty="0">
                <a:solidFill>
                  <a:srgbClr val="FF0000"/>
                </a:solidFill>
                <a:latin typeface="UD デジタル 教科書体 NK-B" panose="02020700000000000000" pitchFamily="18" charset="-128"/>
                <a:ea typeface="UD デジタル 教科書体 NK-B" panose="02020700000000000000" pitchFamily="18" charset="-128"/>
              </a:rPr>
              <a:t>医療現場における「家族」の意向（後編）</a:t>
            </a:r>
            <a:endParaRPr kumimoji="1" lang="en-US" altLang="ja-JP" sz="2200" b="1" dirty="0">
              <a:solidFill>
                <a:srgbClr val="FF0000"/>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ja-JP"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臨床倫理相談事例と近時の裁判例から考える患者家族との向き合い方</a:t>
            </a: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a:t>
            </a:r>
            <a:endParaRPr kumimoji="1" lang="en-US" altLang="ja-JP"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p:txBody>
      </p:sp>
      <p:sp>
        <p:nvSpPr>
          <p:cNvPr id="6" name="フローチャート: 端子 5">
            <a:extLst>
              <a:ext uri="{FF2B5EF4-FFF2-40B4-BE49-F238E27FC236}">
                <a16:creationId xmlns:a16="http://schemas.microsoft.com/office/drawing/2014/main" id="{F43A2684-7B7D-41EE-83F4-3FFFFCFDA379}"/>
              </a:ext>
            </a:extLst>
          </p:cNvPr>
          <p:cNvSpPr/>
          <p:nvPr/>
        </p:nvSpPr>
        <p:spPr>
          <a:xfrm>
            <a:off x="64152" y="4188130"/>
            <a:ext cx="1554923" cy="369332"/>
          </a:xfrm>
          <a:prstGeom prst="flowChartTerminator">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日 時</a:t>
            </a:r>
          </a:p>
        </p:txBody>
      </p:sp>
      <p:sp>
        <p:nvSpPr>
          <p:cNvPr id="8" name="フローチャート: 端子 7">
            <a:extLst>
              <a:ext uri="{FF2B5EF4-FFF2-40B4-BE49-F238E27FC236}">
                <a16:creationId xmlns:a16="http://schemas.microsoft.com/office/drawing/2014/main" id="{1B57ABAA-9524-4AC3-A4A6-F7D37FAE5969}"/>
              </a:ext>
            </a:extLst>
          </p:cNvPr>
          <p:cNvSpPr/>
          <p:nvPr/>
        </p:nvSpPr>
        <p:spPr>
          <a:xfrm>
            <a:off x="64151" y="4785346"/>
            <a:ext cx="1554921" cy="410979"/>
          </a:xfrm>
          <a:prstGeom prst="flowChartTerminator">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形 式・参加費</a:t>
            </a:r>
          </a:p>
        </p:txBody>
      </p:sp>
      <p:sp>
        <p:nvSpPr>
          <p:cNvPr id="10" name="テキスト ボックス 9">
            <a:extLst>
              <a:ext uri="{FF2B5EF4-FFF2-40B4-BE49-F238E27FC236}">
                <a16:creationId xmlns:a16="http://schemas.microsoft.com/office/drawing/2014/main" id="{67215C34-576D-495B-88FC-EC19C5521D45}"/>
              </a:ext>
            </a:extLst>
          </p:cNvPr>
          <p:cNvSpPr txBox="1"/>
          <p:nvPr/>
        </p:nvSpPr>
        <p:spPr>
          <a:xfrm>
            <a:off x="1619072" y="4231300"/>
            <a:ext cx="4829435" cy="338554"/>
          </a:xfrm>
          <a:prstGeom prst="rect">
            <a:avLst/>
          </a:prstGeom>
          <a:noFill/>
        </p:spPr>
        <p:txBody>
          <a:bodyPr wrap="square" rtlCol="0">
            <a:spAutoFit/>
          </a:bodyPr>
          <a:lstStyle/>
          <a:p>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202</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４年</a:t>
            </a:r>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12</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月</a:t>
            </a:r>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20</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日（金）</a:t>
            </a:r>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19:00</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a:t>
            </a:r>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20:00</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a:t>
            </a:r>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60</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分）</a:t>
            </a:r>
            <a:endParaRPr kumimoji="1" lang="en-US" altLang="ja-JP" sz="1600" dirty="0">
              <a:solidFill>
                <a:schemeClr val="accent1">
                  <a:lumMod val="75000"/>
                </a:schemeClr>
              </a:solidFill>
              <a:highlight>
                <a:srgbClr val="FFFF00"/>
              </a:highlight>
              <a:latin typeface="UD デジタル 教科書体 NK-B" panose="02020700000000000000" pitchFamily="18" charset="-128"/>
              <a:ea typeface="UD デジタル 教科書体 NK-B" panose="02020700000000000000" pitchFamily="18" charset="-128"/>
            </a:endParaRPr>
          </a:p>
        </p:txBody>
      </p:sp>
      <p:sp>
        <p:nvSpPr>
          <p:cNvPr id="12" name="テキスト ボックス 11">
            <a:extLst>
              <a:ext uri="{FF2B5EF4-FFF2-40B4-BE49-F238E27FC236}">
                <a16:creationId xmlns:a16="http://schemas.microsoft.com/office/drawing/2014/main" id="{AFEA0F04-1004-4E42-B645-3061D3DAAF5A}"/>
              </a:ext>
            </a:extLst>
          </p:cNvPr>
          <p:cNvSpPr txBox="1"/>
          <p:nvPr/>
        </p:nvSpPr>
        <p:spPr>
          <a:xfrm>
            <a:off x="1619071" y="4626006"/>
            <a:ext cx="4737941" cy="707886"/>
          </a:xfrm>
          <a:prstGeom prst="rect">
            <a:avLst/>
          </a:prstGeom>
          <a:noFill/>
        </p:spPr>
        <p:txBody>
          <a:bodyPr wrap="square" rtlCol="0">
            <a:spAutoFit/>
          </a:bodyPr>
          <a:lstStyle/>
          <a:p>
            <a:r>
              <a:rPr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Zoom</a:t>
            </a:r>
            <a:r>
              <a:rPr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ミーティング・無料</a:t>
            </a:r>
            <a:endParaRPr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対象者：医療安全に関心のある医療従事者</a:t>
            </a:r>
            <a:endParaRPr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r>
              <a:rPr lang="en-US" altLang="ja-JP" sz="8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a:t>
            </a:r>
            <a:r>
              <a:rPr lang="ja-JP" altLang="en-US" sz="8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ただし、法律事務所に所属している方にはご遠慮いただいております。</a:t>
            </a:r>
          </a:p>
        </p:txBody>
      </p:sp>
      <p:sp>
        <p:nvSpPr>
          <p:cNvPr id="14" name="フローチャート: 端子 13">
            <a:extLst>
              <a:ext uri="{FF2B5EF4-FFF2-40B4-BE49-F238E27FC236}">
                <a16:creationId xmlns:a16="http://schemas.microsoft.com/office/drawing/2014/main" id="{EAD04D7B-4703-4FA5-8BDE-6BE87754CC4A}"/>
              </a:ext>
            </a:extLst>
          </p:cNvPr>
          <p:cNvSpPr/>
          <p:nvPr/>
        </p:nvSpPr>
        <p:spPr>
          <a:xfrm>
            <a:off x="64152" y="5377004"/>
            <a:ext cx="1554921" cy="434880"/>
          </a:xfrm>
          <a:prstGeom prst="flowChartTerminator">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内 容</a:t>
            </a:r>
          </a:p>
        </p:txBody>
      </p:sp>
      <p:sp>
        <p:nvSpPr>
          <p:cNvPr id="17" name="テキスト ボックス 16">
            <a:extLst>
              <a:ext uri="{FF2B5EF4-FFF2-40B4-BE49-F238E27FC236}">
                <a16:creationId xmlns:a16="http://schemas.microsoft.com/office/drawing/2014/main" id="{0A044929-50B2-4FBB-A69C-28338D7CFEE3}"/>
              </a:ext>
            </a:extLst>
          </p:cNvPr>
          <p:cNvSpPr txBox="1"/>
          <p:nvPr/>
        </p:nvSpPr>
        <p:spPr>
          <a:xfrm>
            <a:off x="55699" y="5810378"/>
            <a:ext cx="6676828" cy="1815882"/>
          </a:xfrm>
          <a:prstGeom prst="rect">
            <a:avLst/>
          </a:prstGeom>
          <a:noFill/>
        </p:spPr>
        <p:txBody>
          <a:bodyPr wrap="square" rtlCol="0">
            <a:spAutoFit/>
          </a:bodyPr>
          <a:lstStyle/>
          <a:p>
            <a:r>
              <a:rPr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・前編の振り返り（キーパーソンの役割、代諾の法的有効性）</a:t>
            </a:r>
            <a:endParaRPr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・近時の裁判例と臨床倫理相談事例の法的検討</a:t>
            </a:r>
            <a:endParaRPr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r>
              <a:rPr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　</a:t>
            </a:r>
            <a:r>
              <a:rPr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京大病院臨床倫理コンサルテーションチームにおける相談事例</a:t>
            </a:r>
            <a:endPar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　</a:t>
            </a:r>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a:t>
            </a:r>
            <a:r>
              <a:rPr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患者家族間における方針の不一致が問題となった裁判例</a:t>
            </a:r>
            <a:endParaRPr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　　　　　　　　　　　　　　　　</a:t>
            </a:r>
            <a:r>
              <a:rPr kumimoji="1" lang="ja-JP" altLang="en-US" sz="12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京都大学医学部附属病院 医療安全管理部 部長／教授　</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松村 由美</a:t>
            </a:r>
            <a:endPar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pPr indent="2781300"/>
            <a:r>
              <a:rPr kumimoji="1" lang="ja-JP" altLang="en-US" sz="12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大江橋法律事務所　パートナー弁護士　　</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山本 龍太朗</a:t>
            </a:r>
            <a:endPar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pPr indent="2781300"/>
            <a:r>
              <a:rPr kumimoji="1" lang="ja-JP" altLang="en-US" sz="12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大江橋法律事務所　医師・弁護士</a:t>
            </a:r>
            <a:r>
              <a:rPr kumimoji="1" lang="en-US" altLang="ja-JP" sz="12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	</a:t>
            </a:r>
            <a:r>
              <a:rPr kumimoji="1" lang="ja-JP" altLang="en-US" sz="12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　 　   </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中村 信太朗</a:t>
            </a:r>
            <a:endParaRPr kumimoji="1" lang="en-US" altLang="ja-JP" sz="12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端子 22">
            <a:extLst>
              <a:ext uri="{FF2B5EF4-FFF2-40B4-BE49-F238E27FC236}">
                <a16:creationId xmlns:a16="http://schemas.microsoft.com/office/drawing/2014/main" id="{9F52325D-6151-4EF9-A756-5FD98CF31305}"/>
              </a:ext>
            </a:extLst>
          </p:cNvPr>
          <p:cNvSpPr/>
          <p:nvPr/>
        </p:nvSpPr>
        <p:spPr>
          <a:xfrm>
            <a:off x="64151" y="7564716"/>
            <a:ext cx="1554921" cy="492273"/>
          </a:xfrm>
          <a:prstGeom prst="flowChartTerminator">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申込方法</a:t>
            </a:r>
          </a:p>
        </p:txBody>
      </p:sp>
      <p:sp>
        <p:nvSpPr>
          <p:cNvPr id="2" name="テキスト ボックス 1">
            <a:extLst>
              <a:ext uri="{FF2B5EF4-FFF2-40B4-BE49-F238E27FC236}">
                <a16:creationId xmlns:a16="http://schemas.microsoft.com/office/drawing/2014/main" id="{7776958F-5D49-4E37-ABCA-E04BBE1137C5}"/>
              </a:ext>
            </a:extLst>
          </p:cNvPr>
          <p:cNvSpPr txBox="1"/>
          <p:nvPr/>
        </p:nvSpPr>
        <p:spPr>
          <a:xfrm>
            <a:off x="1601441" y="7553601"/>
            <a:ext cx="184731" cy="338554"/>
          </a:xfrm>
          <a:prstGeom prst="rect">
            <a:avLst/>
          </a:prstGeom>
          <a:noFill/>
        </p:spPr>
        <p:txBody>
          <a:bodyPr wrap="none" rtlCol="0">
            <a:spAutoFit/>
          </a:bodyPr>
          <a:lstStyle/>
          <a:p>
            <a:endParaRPr lang="en-US" altLang="ja-JP" sz="1600" dirty="0">
              <a:solidFill>
                <a:schemeClr val="accent1">
                  <a:lumMod val="75000"/>
                </a:schemeClr>
              </a:solidFill>
              <a:highlight>
                <a:srgbClr val="FFFF00"/>
              </a:highlight>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a:extLst>
              <a:ext uri="{FF2B5EF4-FFF2-40B4-BE49-F238E27FC236}">
                <a16:creationId xmlns:a16="http://schemas.microsoft.com/office/drawing/2014/main" id="{D0AA8380-A6AA-4F9C-B669-060C4300FB97}"/>
              </a:ext>
            </a:extLst>
          </p:cNvPr>
          <p:cNvSpPr txBox="1"/>
          <p:nvPr/>
        </p:nvSpPr>
        <p:spPr>
          <a:xfrm>
            <a:off x="685788" y="8104425"/>
            <a:ext cx="5671224" cy="253916"/>
          </a:xfrm>
          <a:prstGeom prst="rect">
            <a:avLst/>
          </a:prstGeom>
          <a:noFill/>
        </p:spPr>
        <p:txBody>
          <a:bodyPr wrap="square" rtlCol="0">
            <a:spAutoFit/>
          </a:bodyPr>
          <a:lstStyle/>
          <a:p>
            <a:r>
              <a:rPr kumimoji="1" lang="en-US" altLang="ja-JP" sz="1050">
                <a:solidFill>
                  <a:schemeClr val="accent1">
                    <a:lumMod val="75000"/>
                  </a:schemeClr>
                </a:solidFill>
                <a:highlight>
                  <a:srgbClr val="FFFF00"/>
                </a:highlight>
                <a:latin typeface="UD デジタル 教科書体 NK-B" panose="02020700000000000000" pitchFamily="18" charset="-128"/>
                <a:ea typeface="UD デジタル 教科書体 NK-B" panose="02020700000000000000" pitchFamily="18" charset="-128"/>
              </a:rPr>
              <a:t>https://us06web.zoom.us/webinar/register/WN_BrmBFCgySUWELCKNBKJ_Vw</a:t>
            </a:r>
            <a:endParaRPr kumimoji="1" lang="en-US" altLang="ja-JP" sz="1050" dirty="0">
              <a:solidFill>
                <a:schemeClr val="accent1">
                  <a:lumMod val="75000"/>
                </a:schemeClr>
              </a:solidFill>
              <a:highlight>
                <a:srgbClr val="FFFF00"/>
              </a:highlight>
              <a:latin typeface="UD デジタル 教科書体 NK-B" panose="02020700000000000000" pitchFamily="18" charset="-128"/>
              <a:ea typeface="UD デジタル 教科書体 NK-B" panose="02020700000000000000" pitchFamily="18" charset="-128"/>
            </a:endParaRPr>
          </a:p>
        </p:txBody>
      </p:sp>
      <p:sp>
        <p:nvSpPr>
          <p:cNvPr id="22" name="テキスト ボックス 21">
            <a:extLst>
              <a:ext uri="{FF2B5EF4-FFF2-40B4-BE49-F238E27FC236}">
                <a16:creationId xmlns:a16="http://schemas.microsoft.com/office/drawing/2014/main" id="{28E4660D-2CC2-42F4-AB90-40EEAFF7F1EB}"/>
              </a:ext>
            </a:extLst>
          </p:cNvPr>
          <p:cNvSpPr txBox="1"/>
          <p:nvPr/>
        </p:nvSpPr>
        <p:spPr>
          <a:xfrm>
            <a:off x="150173" y="8474193"/>
            <a:ext cx="6552000" cy="1169551"/>
          </a:xfrm>
          <a:prstGeom prst="rect">
            <a:avLst/>
          </a:prstGeom>
          <a:solidFill>
            <a:schemeClr val="accent1"/>
          </a:solidFill>
          <a:ln>
            <a:solidFill>
              <a:schemeClr val="accent1"/>
            </a:solidFill>
          </a:ln>
        </p:spPr>
        <p:txBody>
          <a:bodyPr wrap="square" rtlCol="0">
            <a:spAutoFit/>
          </a:bodyPr>
          <a:lstStyle/>
          <a:p>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主催：京都大学医学部附属病院医療安全管理部・弁護士法人大江橋法律事務所</a:t>
            </a:r>
            <a:endParaRPr lang="en-US" altLang="ja-JP" sz="1400" dirty="0">
              <a:solidFill>
                <a:schemeClr val="bg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後援：質改善・患者安全のための革新的教育コンソーシアム（</a:t>
            </a:r>
            <a:r>
              <a:rPr lang="en-US" altLang="ja-JP" sz="1400" dirty="0">
                <a:solidFill>
                  <a:schemeClr val="bg1"/>
                </a:solidFill>
                <a:latin typeface="UD デジタル 教科書体 NK-B" panose="02020700000000000000" pitchFamily="18" charset="-128"/>
                <a:ea typeface="UD デジタル 教科書体 NK-B" panose="02020700000000000000" pitchFamily="18" charset="-128"/>
              </a:rPr>
              <a:t>CIE-QIPS</a:t>
            </a:r>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a:t>
            </a:r>
            <a:endParaRPr lang="en-US" altLang="ja-JP" sz="1400" dirty="0">
              <a:solidFill>
                <a:schemeClr val="bg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お問合せ先 ：</a:t>
            </a:r>
            <a:endParaRPr lang="en-US" altLang="ja-JP" sz="1400" dirty="0">
              <a:solidFill>
                <a:schemeClr val="bg1"/>
              </a:solidFill>
              <a:latin typeface="UD デジタル 教科書体 NK-B" panose="02020700000000000000" pitchFamily="18" charset="-128"/>
              <a:ea typeface="UD デジタル 教科書体 NK-B" panose="02020700000000000000" pitchFamily="18" charset="-128"/>
            </a:endParaRPr>
          </a:p>
          <a:p>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弁護士法人大江橋法律事務所　セミナー事務局</a:t>
            </a:r>
            <a:endParaRPr lang="en-US" altLang="ja-JP" sz="1400" dirty="0">
              <a:solidFill>
                <a:schemeClr val="bg1"/>
              </a:solidFill>
              <a:latin typeface="UD デジタル 教科書体 NK-B" panose="02020700000000000000" pitchFamily="18" charset="-128"/>
              <a:ea typeface="UD デジタル 教科書体 NK-B" panose="02020700000000000000" pitchFamily="18" charset="-128"/>
            </a:endParaRPr>
          </a:p>
          <a:p>
            <a:r>
              <a:rPr lang="en-US" altLang="ja-JP" sz="1400" dirty="0">
                <a:solidFill>
                  <a:schemeClr val="bg1"/>
                </a:solidFill>
                <a:latin typeface="UD デジタル 教科書体 NK-B" panose="02020700000000000000" pitchFamily="18" charset="-128"/>
                <a:ea typeface="UD デジタル 教科書体 NK-B" panose="02020700000000000000" pitchFamily="18" charset="-128"/>
              </a:rPr>
              <a:t>E-mail</a:t>
            </a:r>
            <a:r>
              <a:rPr lang="ja-JP" altLang="ja-JP" sz="1400" dirty="0">
                <a:solidFill>
                  <a:schemeClr val="bg1"/>
                </a:solidFill>
                <a:latin typeface="UD デジタル 教科書体 NK-B" panose="02020700000000000000" pitchFamily="18" charset="-128"/>
                <a:ea typeface="UD デジタル 教科書体 NK-B" panose="02020700000000000000" pitchFamily="18" charset="-128"/>
              </a:rPr>
              <a:t>：</a:t>
            </a:r>
            <a:r>
              <a:rPr lang="en-US" altLang="ja-JP" sz="1400" dirty="0">
                <a:solidFill>
                  <a:schemeClr val="bg1"/>
                </a:solidFill>
                <a:latin typeface="UD デジタル 教科書体 NK-B" panose="02020700000000000000" pitchFamily="18" charset="-128"/>
                <a:ea typeface="UD デジタル 教科書体 NK-B" panose="02020700000000000000" pitchFamily="18" charset="-128"/>
                <a:hlinkClick r:id="rId2">
                  <a:extLst>
                    <a:ext uri="{A12FA001-AC4F-418D-AE19-62706E023703}">
                      <ahyp:hlinkClr xmlns:ahyp="http://schemas.microsoft.com/office/drawing/2018/hyperlinkcolor" val="tx"/>
                    </a:ext>
                  </a:extLst>
                </a:hlinkClick>
              </a:rPr>
              <a:t>seminar-toiawase@ohebashi.com</a:t>
            </a:r>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 　　</a:t>
            </a:r>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cs typeface="Arial" panose="020B0604020202020204" pitchFamily="34" charset="0"/>
              </a:rPr>
              <a:t>　　</a:t>
            </a:r>
            <a:r>
              <a:rPr lang="ja-JP" altLang="en-US" sz="1400" dirty="0">
                <a:solidFill>
                  <a:schemeClr val="bg1"/>
                </a:solidFill>
                <a:latin typeface="UD デジタル 教科書体 NK-B" panose="02020700000000000000" pitchFamily="18" charset="-128"/>
                <a:ea typeface="UD デジタル 教科書体 NK-B" panose="02020700000000000000" pitchFamily="18" charset="-128"/>
              </a:rPr>
              <a:t>　　　　　　</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pic>
        <p:nvPicPr>
          <p:cNvPr id="20" name="図 19">
            <a:extLst>
              <a:ext uri="{FF2B5EF4-FFF2-40B4-BE49-F238E27FC236}">
                <a16:creationId xmlns:a16="http://schemas.microsoft.com/office/drawing/2014/main" id="{67058AF2-5DF1-419E-8C45-5C877AB0E939}"/>
              </a:ext>
            </a:extLst>
          </p:cNvPr>
          <p:cNvPicPr>
            <a:picLocks noChangeAspect="1"/>
          </p:cNvPicPr>
          <p:nvPr/>
        </p:nvPicPr>
        <p:blipFill rotWithShape="1">
          <a:blip r:embed="rId3">
            <a:extLst>
              <a:ext uri="{28A0092B-C50C-407E-A947-70E740481C1C}">
                <a14:useLocalDpi xmlns:a14="http://schemas.microsoft.com/office/drawing/2010/main" val="0"/>
              </a:ext>
            </a:extLst>
          </a:blip>
          <a:srcRect t="1535" b="1535"/>
          <a:stretch/>
        </p:blipFill>
        <p:spPr>
          <a:xfrm>
            <a:off x="0" y="0"/>
            <a:ext cx="6857788" cy="2786744"/>
          </a:xfrm>
          <a:prstGeom prst="rect">
            <a:avLst/>
          </a:prstGeom>
          <a:ln>
            <a:noFill/>
          </a:ln>
          <a:effectLst>
            <a:softEdge rad="112500"/>
          </a:effectLst>
        </p:spPr>
      </p:pic>
      <p:pic>
        <p:nvPicPr>
          <p:cNvPr id="3" name="グラフィックス 2">
            <a:extLst>
              <a:ext uri="{FF2B5EF4-FFF2-40B4-BE49-F238E27FC236}">
                <a16:creationId xmlns:a16="http://schemas.microsoft.com/office/drawing/2014/main" id="{A2706FB3-238A-A326-DFBD-C83205637FA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9360" y="565156"/>
            <a:ext cx="2628000" cy="126477"/>
          </a:xfrm>
          <a:prstGeom prst="rect">
            <a:avLst/>
          </a:prstGeom>
        </p:spPr>
      </p:pic>
      <p:sp>
        <p:nvSpPr>
          <p:cNvPr id="7" name="テキスト ボックス 6">
            <a:extLst>
              <a:ext uri="{FF2B5EF4-FFF2-40B4-BE49-F238E27FC236}">
                <a16:creationId xmlns:a16="http://schemas.microsoft.com/office/drawing/2014/main" id="{EAADB25B-1B3B-826D-B9E2-1E66D6795AF7}"/>
              </a:ext>
            </a:extLst>
          </p:cNvPr>
          <p:cNvSpPr txBox="1"/>
          <p:nvPr/>
        </p:nvSpPr>
        <p:spPr>
          <a:xfrm>
            <a:off x="1619071" y="5425167"/>
            <a:ext cx="4829435" cy="338554"/>
          </a:xfrm>
          <a:prstGeom prst="rect">
            <a:avLst/>
          </a:prstGeom>
          <a:noFill/>
        </p:spPr>
        <p:txBody>
          <a:bodyPr wrap="square" rtlCol="0">
            <a:spAutoFit/>
          </a:bodyPr>
          <a:lstStyle/>
          <a:p>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講演＋質疑応答　</a:t>
            </a:r>
            <a:r>
              <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60</a:t>
            </a:r>
            <a:r>
              <a:rPr kumimoji="1" lang="ja-JP" altLang="en-US"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分</a:t>
            </a:r>
            <a:endParaRPr kumimoji="1" lang="en-US" altLang="ja-JP" sz="16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p:txBody>
      </p:sp>
      <p:sp>
        <p:nvSpPr>
          <p:cNvPr id="9" name="テキスト ボックス 8">
            <a:extLst>
              <a:ext uri="{FF2B5EF4-FFF2-40B4-BE49-F238E27FC236}">
                <a16:creationId xmlns:a16="http://schemas.microsoft.com/office/drawing/2014/main" id="{B581DF14-2837-8481-0984-A6F801D9D2C3}"/>
              </a:ext>
            </a:extLst>
          </p:cNvPr>
          <p:cNvSpPr txBox="1"/>
          <p:nvPr/>
        </p:nvSpPr>
        <p:spPr>
          <a:xfrm>
            <a:off x="1619071" y="7564716"/>
            <a:ext cx="5238929" cy="523220"/>
          </a:xfrm>
          <a:prstGeom prst="rect">
            <a:avLst/>
          </a:prstGeom>
          <a:noFill/>
        </p:spPr>
        <p:txBody>
          <a:bodyPr wrap="square" rtlCol="0">
            <a:spAutoFit/>
          </a:bodyPr>
          <a:lstStyle/>
          <a:p>
            <a:r>
              <a:rPr kumimoji="1" lang="ja-JP" altLang="en-US" sz="14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下記</a:t>
            </a:r>
            <a:r>
              <a:rPr kumimoji="1" lang="en-US" altLang="ja-JP" sz="14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URL</a:t>
            </a:r>
            <a:r>
              <a:rPr kumimoji="1" lang="ja-JP" altLang="en-US" sz="14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から、必要事項を記載の上、お申し込みください。</a:t>
            </a:r>
            <a:endParaRPr kumimoji="1" lang="en-US" altLang="ja-JP" sz="14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4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当日の参加</a:t>
            </a:r>
            <a:r>
              <a:rPr kumimoji="1" lang="en-US" altLang="ja-JP" sz="14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URL</a:t>
            </a:r>
            <a:r>
              <a:rPr kumimoji="1" lang="ja-JP" altLang="en-US" sz="14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は登録いただいたメールアドレスにお送りします。</a:t>
            </a:r>
          </a:p>
        </p:txBody>
      </p:sp>
    </p:spTree>
    <p:extLst>
      <p:ext uri="{BB962C8B-B14F-4D97-AF65-F5344CB8AC3E}">
        <p14:creationId xmlns:p14="http://schemas.microsoft.com/office/powerpoint/2010/main" val="332575030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1676</TotalTime>
  <Words>280</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NK-B</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中村 信太朗</dc:creator>
  <cp:lastModifiedBy>ohb</cp:lastModifiedBy>
  <cp:revision>6</cp:revision>
  <dcterms:created xsi:type="dcterms:W3CDTF">2023-12-01T00:52:05Z</dcterms:created>
  <dcterms:modified xsi:type="dcterms:W3CDTF">2024-12-02T04:15:02Z</dcterms:modified>
</cp:coreProperties>
</file>